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енис Алексеевич" initials="ДА" lastIdx="1" clrIdx="0">
    <p:extLst>
      <p:ext uri="{19B8F6BF-5375-455C-9EA6-DF929625EA0E}">
        <p15:presenceInfo xmlns:p15="http://schemas.microsoft.com/office/powerpoint/2012/main" userId="Денис Алексе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754"/>
    <a:srgbClr val="FA7269"/>
    <a:srgbClr val="FFFFFF"/>
    <a:srgbClr val="FCA8A2"/>
    <a:srgbClr val="3A49CD"/>
    <a:srgbClr val="92B3F5"/>
    <a:srgbClr val="DDE8FD"/>
    <a:srgbClr val="3662C1"/>
    <a:srgbClr val="6D89CF"/>
    <a:srgbClr val="93B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5" autoAdjust="0"/>
  </p:normalViewPr>
  <p:slideViewPr>
    <p:cSldViewPr snapToGrid="0">
      <p:cViewPr varScale="1">
        <p:scale>
          <a:sx n="105" d="100"/>
          <a:sy n="105" d="100"/>
        </p:scale>
        <p:origin x="17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2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1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1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38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8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6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0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8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8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050B-520D-489E-881C-6F340418E43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7A63F-63CA-484B-9F42-245C0317B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8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1052410-F397-C1A1-99F0-0A49D6E04BB8}"/>
              </a:ext>
            </a:extLst>
          </p:cNvPr>
          <p:cNvSpPr/>
          <p:nvPr/>
        </p:nvSpPr>
        <p:spPr>
          <a:xfrm>
            <a:off x="0" y="1432437"/>
            <a:ext cx="9144000" cy="393737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>
              <a:solidFill>
                <a:schemeClr val="bg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7C3D7606-AA68-B17F-F078-D439E874E903}"/>
              </a:ext>
            </a:extLst>
          </p:cNvPr>
          <p:cNvSpPr/>
          <p:nvPr/>
        </p:nvSpPr>
        <p:spPr>
          <a:xfrm>
            <a:off x="192024" y="883669"/>
            <a:ext cx="2331720" cy="355615"/>
          </a:xfrm>
          <a:prstGeom prst="roundRect">
            <a:avLst>
              <a:gd name="adj" fmla="val 50000"/>
            </a:avLst>
          </a:prstGeom>
          <a:solidFill>
            <a:srgbClr val="3662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D03AC83-9A29-936F-29DA-C0423363E51E}"/>
              </a:ext>
            </a:extLst>
          </p:cNvPr>
          <p:cNvSpPr txBox="1"/>
          <p:nvPr/>
        </p:nvSpPr>
        <p:spPr>
          <a:xfrm>
            <a:off x="471950" y="793840"/>
            <a:ext cx="2688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+mj-lt"/>
              </a:rPr>
              <a:t>Акция</a:t>
            </a:r>
            <a:r>
              <a:rPr lang="ru-RU" sz="24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FB17749-A15F-834B-9242-7BB0BB5528DD}"/>
              </a:ext>
            </a:extLst>
          </p:cNvPr>
          <p:cNvSpPr txBox="1"/>
          <p:nvPr/>
        </p:nvSpPr>
        <p:spPr>
          <a:xfrm>
            <a:off x="290570" y="5943905"/>
            <a:ext cx="340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+mj-lt"/>
              </a:rPr>
              <a:t>Денис Истомин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E7F1FDA-F526-6A2A-406F-8B8D08540CA6}"/>
              </a:ext>
            </a:extLst>
          </p:cNvPr>
          <p:cNvSpPr txBox="1"/>
          <p:nvPr/>
        </p:nvSpPr>
        <p:spPr>
          <a:xfrm>
            <a:off x="4213346" y="5943905"/>
            <a:ext cx="4640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rgbClr val="002060"/>
                </a:solidFill>
                <a:latin typeface="+mj-lt"/>
              </a:rPr>
              <a:t>МАУДО «Центр «Креатив»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3BCD0DA8-FE58-2C87-D0D3-1571D520EA5F}"/>
              </a:ext>
            </a:extLst>
          </p:cNvPr>
          <p:cNvSpPr/>
          <p:nvPr/>
        </p:nvSpPr>
        <p:spPr>
          <a:xfrm>
            <a:off x="1364494" y="883668"/>
            <a:ext cx="5027162" cy="355615"/>
          </a:xfrm>
          <a:prstGeom prst="roundRect">
            <a:avLst>
              <a:gd name="adj" fmla="val 50000"/>
            </a:avLst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9BC570C-D49F-5FD6-D079-DC96F29F578D}"/>
              </a:ext>
            </a:extLst>
          </p:cNvPr>
          <p:cNvSpPr txBox="1"/>
          <p:nvPr/>
        </p:nvSpPr>
        <p:spPr>
          <a:xfrm>
            <a:off x="1488783" y="870975"/>
            <a:ext cx="1949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B0754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B0754"/>
                </a:solidFill>
                <a:latin typeface="Arial Light" pitchFamily="2" charset="0"/>
              </a:rPr>
              <a:t>#</a:t>
            </a:r>
            <a:r>
              <a:rPr lang="ru-RU" sz="1600" dirty="0">
                <a:solidFill>
                  <a:srgbClr val="0B0754"/>
                </a:solidFill>
                <a:latin typeface="+mj-lt"/>
              </a:rPr>
              <a:t>традиции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2F37DDA-F711-C6F7-A1F1-995455D2F719}"/>
              </a:ext>
            </a:extLst>
          </p:cNvPr>
          <p:cNvSpPr txBox="1"/>
          <p:nvPr/>
        </p:nvSpPr>
        <p:spPr>
          <a:xfrm>
            <a:off x="2485130" y="870975"/>
            <a:ext cx="2489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B0754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B0754"/>
                </a:solidFill>
                <a:latin typeface="Arial Light" pitchFamily="2" charset="0"/>
              </a:rPr>
              <a:t>#</a:t>
            </a:r>
            <a:r>
              <a:rPr lang="ru-RU" sz="1600" dirty="0">
                <a:solidFill>
                  <a:srgbClr val="0B0754"/>
                </a:solidFill>
                <a:latin typeface="+mj-lt"/>
              </a:rPr>
              <a:t>родословная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D80F510-F947-EC53-3176-C56BE4DD96CE}"/>
              </a:ext>
            </a:extLst>
          </p:cNvPr>
          <p:cNvSpPr txBox="1"/>
          <p:nvPr/>
        </p:nvSpPr>
        <p:spPr>
          <a:xfrm>
            <a:off x="3796828" y="876519"/>
            <a:ext cx="2489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B0754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B0754"/>
                </a:solidFill>
                <a:latin typeface="Arial Light" pitchFamily="2" charset="0"/>
              </a:rPr>
              <a:t>#</a:t>
            </a:r>
            <a:r>
              <a:rPr lang="ru-RU" sz="1600" dirty="0" err="1">
                <a:solidFill>
                  <a:srgbClr val="0B0754"/>
                </a:solidFill>
                <a:latin typeface="+mj-lt"/>
              </a:rPr>
              <a:t>моясемьямоястрана</a:t>
            </a:r>
            <a:r>
              <a:rPr lang="ru-RU" sz="1600" dirty="0">
                <a:solidFill>
                  <a:srgbClr val="0B0754"/>
                </a:solidFill>
                <a:latin typeface="+mj-lt"/>
              </a:rPr>
              <a:t>    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38A68B79-FC1F-A561-1E3D-01524D3965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32" y="926770"/>
            <a:ext cx="241002" cy="238051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9A9935B6-31F6-375F-9B32-9F45E4323A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44" y="2073346"/>
            <a:ext cx="6510528" cy="358351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C2485BEC-12D3-5A3E-52D8-0FC595A34B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8" y="1786301"/>
            <a:ext cx="3752031" cy="1489141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CC1A8D7-E067-C8BA-DE7B-D289A67DC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24" y="3021651"/>
            <a:ext cx="3621024" cy="1655762"/>
          </a:xfrm>
        </p:spPr>
        <p:txBody>
          <a:bodyPr>
            <a:normAutofit/>
          </a:bodyPr>
          <a:lstStyle/>
          <a:p>
            <a:pPr algn="l"/>
            <a:r>
              <a:rPr lang="ru-RU" sz="4400" dirty="0">
                <a:solidFill>
                  <a:srgbClr val="9E332E"/>
                </a:solidFill>
                <a:latin typeface="Arial Black" panose="020B0A04020102020204" pitchFamily="34" charset="0"/>
              </a:rPr>
              <a:t>Истомины</a:t>
            </a:r>
          </a:p>
        </p:txBody>
      </p:sp>
    </p:spTree>
    <p:extLst>
      <p:ext uri="{BB962C8B-B14F-4D97-AF65-F5344CB8AC3E}">
        <p14:creationId xmlns:p14="http://schemas.microsoft.com/office/powerpoint/2010/main" val="36772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8E712296-C6EA-A233-EDAB-1B640DE631FC}"/>
              </a:ext>
            </a:extLst>
          </p:cNvPr>
          <p:cNvSpPr txBox="1">
            <a:spLocks/>
          </p:cNvSpPr>
          <p:nvPr/>
        </p:nvSpPr>
        <p:spPr>
          <a:xfrm>
            <a:off x="2496121" y="540305"/>
            <a:ext cx="6344050" cy="457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b="1" dirty="0">
                <a:solidFill>
                  <a:srgbClr val="3A49CD"/>
                </a:solidFill>
                <a:latin typeface="Arial Black" panose="020B0A04020102020204" pitchFamily="34" charset="0"/>
              </a:rPr>
              <a:t>Истомины-Комягины</a:t>
            </a:r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xmlns="" id="{271A61E7-B238-E73C-3B0C-076F30B90253}"/>
              </a:ext>
            </a:extLst>
          </p:cNvPr>
          <p:cNvSpPr txBox="1">
            <a:spLocks/>
          </p:cNvSpPr>
          <p:nvPr/>
        </p:nvSpPr>
        <p:spPr>
          <a:xfrm>
            <a:off x="3863548" y="216711"/>
            <a:ext cx="4976622" cy="348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Генеалогическое древо семьи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xmlns="" id="{A51C2725-ADAE-63A7-D19F-881C188F0291}"/>
              </a:ext>
            </a:extLst>
          </p:cNvPr>
          <p:cNvSpPr/>
          <p:nvPr/>
        </p:nvSpPr>
        <p:spPr>
          <a:xfrm>
            <a:off x="3213659" y="2042676"/>
            <a:ext cx="2933103" cy="484943"/>
          </a:xfrm>
          <a:prstGeom prst="roundRect">
            <a:avLst>
              <a:gd name="adj" fmla="val 50000"/>
            </a:avLst>
          </a:prstGeom>
          <a:solidFill>
            <a:srgbClr val="3A49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Денис Истомин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AA91C7CF-77CF-A167-6B33-A1B3F65DB112}"/>
              </a:ext>
            </a:extLst>
          </p:cNvPr>
          <p:cNvSpPr/>
          <p:nvPr/>
        </p:nvSpPr>
        <p:spPr>
          <a:xfrm>
            <a:off x="8169968" y="2754492"/>
            <a:ext cx="562677" cy="562677"/>
          </a:xfrm>
          <a:prstGeom prst="ellipse">
            <a:avLst/>
          </a:prstGeom>
          <a:solidFill>
            <a:srgbClr val="DDE8FD"/>
          </a:solidFill>
          <a:ln w="38100">
            <a:solidFill>
              <a:srgbClr val="FA72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F966BA09-C450-1970-71E5-DBC1CAB541E6}"/>
              </a:ext>
            </a:extLst>
          </p:cNvPr>
          <p:cNvSpPr/>
          <p:nvPr/>
        </p:nvSpPr>
        <p:spPr>
          <a:xfrm>
            <a:off x="4405733" y="1295518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9B262B8-436F-0C2A-D25A-99862BE88C50}"/>
              </a:ext>
            </a:extLst>
          </p:cNvPr>
          <p:cNvSpPr txBox="1"/>
          <p:nvPr/>
        </p:nvSpPr>
        <p:spPr>
          <a:xfrm>
            <a:off x="3532695" y="1711426"/>
            <a:ext cx="695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6B5C4479-F258-AD18-2B6B-87D276C9BF7B}"/>
              </a:ext>
            </a:extLst>
          </p:cNvPr>
          <p:cNvSpPr/>
          <p:nvPr/>
        </p:nvSpPr>
        <p:spPr>
          <a:xfrm>
            <a:off x="833171" y="2935962"/>
            <a:ext cx="2933103" cy="484943"/>
          </a:xfrm>
          <a:prstGeom prst="roundRect">
            <a:avLst>
              <a:gd name="adj" fmla="val 50000"/>
            </a:avLst>
          </a:prstGeom>
          <a:solidFill>
            <a:srgbClr val="FCA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Елена Истомина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93EF22B8-A279-3694-44D0-1F9A193D31D8}"/>
              </a:ext>
            </a:extLst>
          </p:cNvPr>
          <p:cNvSpPr/>
          <p:nvPr/>
        </p:nvSpPr>
        <p:spPr>
          <a:xfrm>
            <a:off x="508269" y="2356736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xmlns="" id="{915BE4E3-7CF0-1821-88AA-213ED6B6D43B}"/>
              </a:ext>
            </a:extLst>
          </p:cNvPr>
          <p:cNvCxnSpPr>
            <a:cxnSpLocks/>
          </p:cNvCxnSpPr>
          <p:nvPr/>
        </p:nvCxnSpPr>
        <p:spPr>
          <a:xfrm flipH="1">
            <a:off x="4917498" y="4189225"/>
            <a:ext cx="1646360" cy="140358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99B33B2-7CE6-4188-6A7D-937F50843BB0}"/>
              </a:ext>
            </a:extLst>
          </p:cNvPr>
          <p:cNvSpPr txBox="1"/>
          <p:nvPr/>
        </p:nvSpPr>
        <p:spPr>
          <a:xfrm>
            <a:off x="1040233" y="2606050"/>
            <a:ext cx="136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Мама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F439336E-8596-CA1F-5650-4EEC75BF3759}"/>
              </a:ext>
            </a:extLst>
          </p:cNvPr>
          <p:cNvSpPr/>
          <p:nvPr/>
        </p:nvSpPr>
        <p:spPr>
          <a:xfrm>
            <a:off x="6032636" y="3419587"/>
            <a:ext cx="2933103" cy="48494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Виталий Истомин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80B92862-3506-1EA6-5A21-11E27E926768}"/>
              </a:ext>
            </a:extLst>
          </p:cNvPr>
          <p:cNvSpPr/>
          <p:nvPr/>
        </p:nvSpPr>
        <p:spPr>
          <a:xfrm>
            <a:off x="8219372" y="2723917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2F1AEE7-5CAA-18B5-82B7-94B260C20F78}"/>
              </a:ext>
            </a:extLst>
          </p:cNvPr>
          <p:cNvSpPr txBox="1"/>
          <p:nvPr/>
        </p:nvSpPr>
        <p:spPr>
          <a:xfrm>
            <a:off x="6166774" y="3097985"/>
            <a:ext cx="136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Папа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3B250FFC-3AA1-0D65-C6C6-3D9D5B695B30}"/>
              </a:ext>
            </a:extLst>
          </p:cNvPr>
          <p:cNvSpPr/>
          <p:nvPr/>
        </p:nvSpPr>
        <p:spPr>
          <a:xfrm>
            <a:off x="388391" y="4356056"/>
            <a:ext cx="2933103" cy="484943"/>
          </a:xfrm>
          <a:prstGeom prst="roundRect">
            <a:avLst>
              <a:gd name="adj" fmla="val 50000"/>
            </a:avLst>
          </a:prstGeom>
          <a:solidFill>
            <a:srgbClr val="FCA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Любовь Комягина 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E4C0714A-8E2A-22AE-3114-D3C18CD424A4}"/>
              </a:ext>
            </a:extLst>
          </p:cNvPr>
          <p:cNvSpPr/>
          <p:nvPr/>
        </p:nvSpPr>
        <p:spPr>
          <a:xfrm>
            <a:off x="44586" y="3783647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D65DEE0-106E-29B4-B943-3997D13628A6}"/>
              </a:ext>
            </a:extLst>
          </p:cNvPr>
          <p:cNvSpPr txBox="1"/>
          <p:nvPr/>
        </p:nvSpPr>
        <p:spPr>
          <a:xfrm>
            <a:off x="607263" y="4029201"/>
            <a:ext cx="189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Бабушка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0F60C5C2-EC3D-0627-43D1-6F64D108206D}"/>
              </a:ext>
            </a:extLst>
          </p:cNvPr>
          <p:cNvSpPr/>
          <p:nvPr/>
        </p:nvSpPr>
        <p:spPr>
          <a:xfrm>
            <a:off x="3619271" y="4356056"/>
            <a:ext cx="2933103" cy="484943"/>
          </a:xfrm>
          <a:prstGeom prst="roundRect">
            <a:avLst>
              <a:gd name="adj" fmla="val 50000"/>
            </a:avLst>
          </a:prstGeom>
          <a:solidFill>
            <a:srgbClr val="FCA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Владислав Комягин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F7CD52B5-F70E-65D1-14D5-E1D96D7B1846}"/>
              </a:ext>
            </a:extLst>
          </p:cNvPr>
          <p:cNvSpPr/>
          <p:nvPr/>
        </p:nvSpPr>
        <p:spPr>
          <a:xfrm>
            <a:off x="3258081" y="3745003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A765BEF-77B2-B5AC-8F76-F1F5C7EE8A00}"/>
              </a:ext>
            </a:extLst>
          </p:cNvPr>
          <p:cNvSpPr txBox="1"/>
          <p:nvPr/>
        </p:nvSpPr>
        <p:spPr>
          <a:xfrm>
            <a:off x="3832928" y="4026342"/>
            <a:ext cx="204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Дедушка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xmlns="" id="{11B8D88A-EF56-7641-9991-EEC74D5B50A1}"/>
              </a:ext>
            </a:extLst>
          </p:cNvPr>
          <p:cNvSpPr/>
          <p:nvPr/>
        </p:nvSpPr>
        <p:spPr>
          <a:xfrm>
            <a:off x="2465782" y="5240513"/>
            <a:ext cx="589997" cy="589997"/>
          </a:xfrm>
          <a:prstGeom prst="ellipse">
            <a:avLst/>
          </a:prstGeom>
          <a:solidFill>
            <a:srgbClr val="DDE8FD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A49CD"/>
              </a:solidFill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35DF3D6C-4F95-8DA2-4933-48CBBF653DF3}"/>
              </a:ext>
            </a:extLst>
          </p:cNvPr>
          <p:cNvSpPr/>
          <p:nvPr/>
        </p:nvSpPr>
        <p:spPr>
          <a:xfrm>
            <a:off x="2801527" y="5902425"/>
            <a:ext cx="2933103" cy="48494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Галина Истомин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448F72DF-40F1-B2EB-E1AE-75CEDC95E389}"/>
              </a:ext>
            </a:extLst>
          </p:cNvPr>
          <p:cNvSpPr/>
          <p:nvPr/>
        </p:nvSpPr>
        <p:spPr>
          <a:xfrm>
            <a:off x="2458404" y="5306845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3CE3F17-030A-FEB3-E378-1DE1012E8E49}"/>
              </a:ext>
            </a:extLst>
          </p:cNvPr>
          <p:cNvSpPr txBox="1"/>
          <p:nvPr/>
        </p:nvSpPr>
        <p:spPr>
          <a:xfrm>
            <a:off x="2988074" y="5575570"/>
            <a:ext cx="189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Бабушка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xmlns="" id="{13953091-C493-25F0-B10D-2CBF1EEB225E}"/>
              </a:ext>
            </a:extLst>
          </p:cNvPr>
          <p:cNvSpPr/>
          <p:nvPr/>
        </p:nvSpPr>
        <p:spPr>
          <a:xfrm>
            <a:off x="6032407" y="5902425"/>
            <a:ext cx="2933103" cy="48494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Александр Истомин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1D8A0FBB-6507-19DD-05A2-FC3B92BCCEC2}"/>
              </a:ext>
            </a:extLst>
          </p:cNvPr>
          <p:cNvSpPr/>
          <p:nvPr/>
        </p:nvSpPr>
        <p:spPr>
          <a:xfrm>
            <a:off x="5763053" y="5295636"/>
            <a:ext cx="562677" cy="562677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03D2E21-D922-0270-9052-D72467625916}"/>
              </a:ext>
            </a:extLst>
          </p:cNvPr>
          <p:cNvSpPr txBox="1"/>
          <p:nvPr/>
        </p:nvSpPr>
        <p:spPr>
          <a:xfrm>
            <a:off x="6246064" y="5572711"/>
            <a:ext cx="2040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Дедушка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xmlns="" id="{FCCE1E7A-F6F3-EE97-19EA-8D4A779E6326}"/>
              </a:ext>
            </a:extLst>
          </p:cNvPr>
          <p:cNvCxnSpPr>
            <a:cxnSpLocks/>
          </p:cNvCxnSpPr>
          <p:nvPr/>
        </p:nvCxnSpPr>
        <p:spPr>
          <a:xfrm>
            <a:off x="6257423" y="2409317"/>
            <a:ext cx="816507" cy="658398"/>
          </a:xfrm>
          <a:prstGeom prst="straightConnector1">
            <a:avLst/>
          </a:prstGeom>
          <a:ln w="19050">
            <a:solidFill>
              <a:srgbClr val="3A49CD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89587EA8-643E-5173-1112-E7E7C4C1C5EF}"/>
              </a:ext>
            </a:extLst>
          </p:cNvPr>
          <p:cNvCxnSpPr>
            <a:cxnSpLocks/>
          </p:cNvCxnSpPr>
          <p:nvPr/>
        </p:nvCxnSpPr>
        <p:spPr>
          <a:xfrm flipH="1">
            <a:off x="2435116" y="2407781"/>
            <a:ext cx="642091" cy="424666"/>
          </a:xfrm>
          <a:prstGeom prst="straightConnector1">
            <a:avLst/>
          </a:prstGeom>
          <a:ln w="19050">
            <a:solidFill>
              <a:srgbClr val="3A49CD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xmlns="" id="{A803C6F8-0AC5-DADE-C8F0-FAA54C2DBF35}"/>
              </a:ext>
            </a:extLst>
          </p:cNvPr>
          <p:cNvCxnSpPr>
            <a:cxnSpLocks/>
          </p:cNvCxnSpPr>
          <p:nvPr/>
        </p:nvCxnSpPr>
        <p:spPr>
          <a:xfrm>
            <a:off x="3954896" y="3332901"/>
            <a:ext cx="816507" cy="658398"/>
          </a:xfrm>
          <a:prstGeom prst="straightConnector1">
            <a:avLst/>
          </a:prstGeom>
          <a:ln w="19050">
            <a:solidFill>
              <a:srgbClr val="FA7269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xmlns="" id="{ED1A8BCD-9FA5-6B01-2957-0BBB4ABB9A82}"/>
              </a:ext>
            </a:extLst>
          </p:cNvPr>
          <p:cNvCxnSpPr>
            <a:cxnSpLocks/>
          </p:cNvCxnSpPr>
          <p:nvPr/>
        </p:nvCxnSpPr>
        <p:spPr>
          <a:xfrm flipH="1">
            <a:off x="1701057" y="3560104"/>
            <a:ext cx="642091" cy="424666"/>
          </a:xfrm>
          <a:prstGeom prst="straightConnector1">
            <a:avLst/>
          </a:prstGeom>
          <a:ln w="19050">
            <a:solidFill>
              <a:srgbClr val="FA7269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xmlns="" id="{812A89AA-A587-2580-A558-8861E5869848}"/>
              </a:ext>
            </a:extLst>
          </p:cNvPr>
          <p:cNvCxnSpPr>
            <a:cxnSpLocks/>
          </p:cNvCxnSpPr>
          <p:nvPr/>
        </p:nvCxnSpPr>
        <p:spPr>
          <a:xfrm>
            <a:off x="8410404" y="4198467"/>
            <a:ext cx="0" cy="137850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Объект 3">
            <a:extLst>
              <a:ext uri="{FF2B5EF4-FFF2-40B4-BE49-F238E27FC236}">
                <a16:creationId xmlns:a16="http://schemas.microsoft.com/office/drawing/2014/main" xmlns="" id="{19BA7DE4-395E-840D-304B-BAFCDBF2A0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7" t="-626" r="-44707" b="57717"/>
          <a:stretch/>
        </p:blipFill>
        <p:spPr>
          <a:xfrm>
            <a:off x="4277464" y="1160951"/>
            <a:ext cx="642091" cy="642091"/>
          </a:xfrm>
          <a:prstGeom prst="ellipse">
            <a:avLst/>
          </a:prstGeom>
          <a:ln>
            <a:solidFill>
              <a:srgbClr val="3A49CD"/>
            </a:solidFill>
          </a:ln>
        </p:spPr>
      </p:pic>
      <p:pic>
        <p:nvPicPr>
          <p:cNvPr id="68" name="Рисунок 67">
            <a:extLst>
              <a:ext uri="{FF2B5EF4-FFF2-40B4-BE49-F238E27FC236}">
                <a16:creationId xmlns:a16="http://schemas.microsoft.com/office/drawing/2014/main" xmlns="" id="{03C8D1C3-D2C1-4339-B9B7-80FE59CBE5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" t="-1956" r="-736" b="66986"/>
          <a:stretch/>
        </p:blipFill>
        <p:spPr>
          <a:xfrm>
            <a:off x="5638325" y="5149670"/>
            <a:ext cx="628457" cy="628457"/>
          </a:xfrm>
          <a:prstGeom prst="ellips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</p:pic>
      <p:pic>
        <p:nvPicPr>
          <p:cNvPr id="69" name="Рисунок 68">
            <a:extLst>
              <a:ext uri="{FF2B5EF4-FFF2-40B4-BE49-F238E27FC236}">
                <a16:creationId xmlns:a16="http://schemas.microsoft.com/office/drawing/2014/main" xmlns="" id="{3B949F37-656E-1702-C8F4-549F56D2C8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35" b="66106"/>
          <a:stretch/>
        </p:blipFill>
        <p:spPr>
          <a:xfrm flipH="1">
            <a:off x="367996" y="2191341"/>
            <a:ext cx="642092" cy="657798"/>
          </a:xfrm>
          <a:prstGeom prst="ellipse">
            <a:avLst/>
          </a:prstGeom>
          <a:ln w="12700">
            <a:solidFill>
              <a:srgbClr val="FA7269"/>
            </a:solidFill>
          </a:ln>
        </p:spPr>
      </p:pic>
      <p:pic>
        <p:nvPicPr>
          <p:cNvPr id="70" name="Рисунок 69">
            <a:extLst>
              <a:ext uri="{FF2B5EF4-FFF2-40B4-BE49-F238E27FC236}">
                <a16:creationId xmlns:a16="http://schemas.microsoft.com/office/drawing/2014/main" xmlns="" id="{31B5A0C1-5E96-9BA4-9211-68D712567EF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80" t="-4201" r="-12011" b="63108"/>
          <a:stretch/>
        </p:blipFill>
        <p:spPr>
          <a:xfrm>
            <a:off x="8289475" y="2538291"/>
            <a:ext cx="685424" cy="685424"/>
          </a:xfrm>
          <a:prstGeom prst="ellipse">
            <a:avLst/>
          </a:prstGeom>
          <a:ln w="635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449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54513"/>
            <a:ext cx="7886700" cy="485479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Меня зовут</a:t>
            </a:r>
            <a:r>
              <a:rPr lang="ru-RU" sz="31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 rot="21098591">
            <a:off x="285274" y="1324946"/>
            <a:ext cx="5709683" cy="5242962"/>
          </a:xfrm>
          <a:prstGeom prst="roundRect">
            <a:avLst/>
          </a:prstGeom>
          <a:pattFill prst="openDmnd">
            <a:fgClr>
              <a:srgbClr val="FA726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5183" y="1324947"/>
            <a:ext cx="5794744" cy="5242962"/>
          </a:xfrm>
          <a:prstGeom prst="roundRect">
            <a:avLst>
              <a:gd name="adj" fmla="val 6324"/>
            </a:avLst>
          </a:prstGeom>
          <a:pattFill prst="pct5">
            <a:fgClr>
              <a:srgbClr val="DDE8F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09639" y="3278754"/>
            <a:ext cx="1011422" cy="3263504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28650" y="802291"/>
            <a:ext cx="5508775" cy="662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3A49CD"/>
                </a:solidFill>
                <a:latin typeface="Arial Black" panose="020B0A04020102020204" pitchFamily="34" charset="0"/>
              </a:rPr>
              <a:t>Денис Истомин</a:t>
            </a:r>
          </a:p>
        </p:txBody>
      </p:sp>
      <p:sp>
        <p:nvSpPr>
          <p:cNvPr id="31" name="Овал 30"/>
          <p:cNvSpPr/>
          <p:nvPr/>
        </p:nvSpPr>
        <p:spPr>
          <a:xfrm>
            <a:off x="6000418" y="457039"/>
            <a:ext cx="2333625" cy="2333625"/>
          </a:xfrm>
          <a:prstGeom prst="ellipse">
            <a:avLst/>
          </a:prstGeom>
          <a:solidFill>
            <a:srgbClr val="DDE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6" name="TextBox 5"/>
          <p:cNvSpPr txBox="1"/>
          <p:nvPr/>
        </p:nvSpPr>
        <p:spPr>
          <a:xfrm>
            <a:off x="628650" y="1535474"/>
            <a:ext cx="51353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Сейчас я немного расскажу Вам о себе. 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Мне 14 лет, я учусь в Гимназии № 1 и больше всего я люблю предметы связанные с историей </a:t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и естествознанием. 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Мне интересно все, что помогает мне, как можно больше узнать интересных фактов об истории моей страны, истории сложившихся обычаев </a:t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и традиций.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А еще я люблю познавательную и исследовательскую деятельность, мне всегда интересно что-то новое, потому как познавая новое, я становлюсь умнее, а это значит, что </a:t>
            </a:r>
            <a:br>
              <a:rPr lang="ru-RU" dirty="0">
                <a:latin typeface="+mj-lt"/>
              </a:rPr>
            </a:br>
            <a:r>
              <a:rPr lang="ru-RU" dirty="0">
                <a:latin typeface="+mj-lt"/>
              </a:rPr>
              <a:t>я могу помогать другим. Ну мне так кажется. </a:t>
            </a:r>
          </a:p>
        </p:txBody>
      </p:sp>
      <p:sp>
        <p:nvSpPr>
          <p:cNvPr id="16" name="Овал 15"/>
          <p:cNvSpPr/>
          <p:nvPr/>
        </p:nvSpPr>
        <p:spPr>
          <a:xfrm>
            <a:off x="7850815" y="2808098"/>
            <a:ext cx="317648" cy="317648"/>
          </a:xfrm>
          <a:prstGeom prst="ellips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855" y="220549"/>
            <a:ext cx="4457700" cy="2453600"/>
          </a:xfrm>
          <a:prstGeom prst="rect">
            <a:avLst/>
          </a:prstGeom>
        </p:spPr>
      </p:pic>
      <p:sp>
        <p:nvSpPr>
          <p:cNvPr id="25" name="Овал 24"/>
          <p:cNvSpPr/>
          <p:nvPr/>
        </p:nvSpPr>
        <p:spPr>
          <a:xfrm>
            <a:off x="237685" y="438428"/>
            <a:ext cx="317648" cy="317648"/>
          </a:xfrm>
          <a:prstGeom prst="ellipse">
            <a:avLst/>
          </a:prstGeom>
          <a:noFill/>
          <a:ln w="38100">
            <a:solidFill>
              <a:srgbClr val="93B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490058" y="6059789"/>
            <a:ext cx="317648" cy="317648"/>
          </a:xfrm>
          <a:prstGeom prst="ellipse">
            <a:avLst/>
          </a:prstGeom>
          <a:noFill/>
          <a:ln w="38100">
            <a:solidFill>
              <a:srgbClr val="FA72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12381" y="1435479"/>
            <a:ext cx="3689498" cy="0"/>
          </a:xfrm>
          <a:prstGeom prst="line">
            <a:avLst/>
          </a:prstGeom>
          <a:ln w="38100">
            <a:solidFill>
              <a:srgbClr val="FFC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Объект 3">
            <a:extLst>
              <a:ext uri="{FF2B5EF4-FFF2-40B4-BE49-F238E27FC236}">
                <a16:creationId xmlns:a16="http://schemas.microsoft.com/office/drawing/2014/main" xmlns="" id="{50445E4B-88E0-B695-46BC-E76A3B76C9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7" t="-626" r="-44707" b="57717"/>
          <a:stretch/>
        </p:blipFill>
        <p:spPr>
          <a:xfrm flipH="1">
            <a:off x="6188190" y="454979"/>
            <a:ext cx="2219170" cy="2219170"/>
          </a:xfrm>
          <a:prstGeom prst="ellipse">
            <a:avLst/>
          </a:prstGeom>
          <a:ln>
            <a:solidFill>
              <a:srgbClr val="3A49CD"/>
            </a:solidFill>
          </a:ln>
        </p:spPr>
      </p:pic>
    </p:spTree>
    <p:extLst>
      <p:ext uri="{BB962C8B-B14F-4D97-AF65-F5344CB8AC3E}">
        <p14:creationId xmlns:p14="http://schemas.microsoft.com/office/powerpoint/2010/main" val="71123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" y="3201866"/>
            <a:ext cx="4377043" cy="3398959"/>
          </a:xfrm>
          <a:prstGeom prst="rect">
            <a:avLst/>
          </a:prstGeom>
          <a:pattFill prst="dotGrid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5751"/>
            <a:ext cx="3411722" cy="365126"/>
          </a:xfrm>
        </p:spPr>
        <p:txBody>
          <a:bodyPr>
            <a:normAutofit/>
          </a:bodyPr>
          <a:lstStyle/>
          <a:p>
            <a:r>
              <a:rPr lang="ru-RU" sz="1800" dirty="0"/>
              <a:t>Моя мама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3221358"/>
            <a:ext cx="3790950" cy="36366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latin typeface="+mj-lt"/>
              </a:rPr>
              <a:t>Вам может показаться, что это не женская работа, но это не так. Мама так любит свое дело и получает от него удовольствие, благодаря чему и у меня появилось понимание, как нужно относиться к делу, которое тебе по душе.</a:t>
            </a:r>
          </a:p>
          <a:p>
            <a:pPr marL="0" indent="0">
              <a:buNone/>
            </a:pPr>
            <a:r>
              <a:rPr lang="ru-RU" sz="1800" dirty="0">
                <a:latin typeface="+mj-lt"/>
              </a:rPr>
              <a:t>Однажды мама работала в школе и сделала ремонт для нашего 8 Б класса. Нам с одноклассниками очень приятно находиться в пространстве, над которым трудилась мама, за что мы ей очень благодарны.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42900" y="574677"/>
            <a:ext cx="3790950" cy="539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3A49CD"/>
                </a:solidFill>
                <a:latin typeface="Arial Black" panose="020B0A04020102020204" pitchFamily="34" charset="0"/>
              </a:rPr>
              <a:t>Елена Истомина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50022" y="285751"/>
            <a:ext cx="3790950" cy="365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dirty="0"/>
              <a:t>Мой папа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867274" y="3201866"/>
            <a:ext cx="4276725" cy="3398959"/>
          </a:xfrm>
          <a:prstGeom prst="rect">
            <a:avLst/>
          </a:prstGeom>
          <a:pattFill prst="dotGrid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50022" y="3198862"/>
            <a:ext cx="3790950" cy="36591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1800" dirty="0">
                <a:latin typeface="+mj-lt"/>
              </a:rPr>
              <a:t>Он очень ответственный и серьезный человек, но главное его качество – это безграничная любовь к животным.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1800" dirty="0">
                <a:latin typeface="+mj-lt"/>
              </a:rPr>
              <a:t>История.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1800" dirty="0">
                <a:latin typeface="+mj-lt"/>
              </a:rPr>
              <a:t>Однажды папа лечил кота, которого привезли на прием сотрудники приюта. Вечером он поделился этой историей за ужином с семьей и показал фотографии кота.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1800" dirty="0">
                <a:latin typeface="+mj-lt"/>
              </a:rPr>
              <a:t>Мы все единогласно приняли решение, что этот полосатый рыжий друг, должен стать членом семьи и теперь он живет у нас и радует всех своей теплотой и лаской.   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50022" y="574677"/>
            <a:ext cx="3790950" cy="539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>
                <a:solidFill>
                  <a:srgbClr val="3A49CD"/>
                </a:solidFill>
                <a:latin typeface="Arial Black" panose="020B0A04020102020204" pitchFamily="34" charset="0"/>
              </a:rPr>
              <a:t>Виталий Истомин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936" y="417129"/>
            <a:ext cx="1326528" cy="2427537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447675" y="3201866"/>
            <a:ext cx="3306947" cy="0"/>
          </a:xfrm>
          <a:prstGeom prst="line">
            <a:avLst/>
          </a:prstGeom>
          <a:ln w="31750" cmpd="sng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34050" y="3201866"/>
            <a:ext cx="3011120" cy="0"/>
          </a:xfrm>
          <a:prstGeom prst="line">
            <a:avLst/>
          </a:prstGeom>
          <a:ln w="31750" cmpd="sng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 rot="10800000">
            <a:off x="3967407" y="2981756"/>
            <a:ext cx="1249057" cy="915936"/>
          </a:xfrm>
          <a:prstGeom prst="triangle">
            <a:avLst/>
          </a:prstGeom>
          <a:solidFill>
            <a:srgbClr val="92B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0800000">
            <a:off x="4046683" y="4541579"/>
            <a:ext cx="1090504" cy="799669"/>
          </a:xfrm>
          <a:prstGeom prst="triangle">
            <a:avLst/>
          </a:prstGeom>
          <a:solidFill>
            <a:srgbClr val="92B3F5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0800000">
            <a:off x="4170081" y="5985134"/>
            <a:ext cx="843710" cy="618694"/>
          </a:xfrm>
          <a:prstGeom prst="triangle">
            <a:avLst/>
          </a:prstGeom>
          <a:solidFill>
            <a:srgbClr val="92B3F5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35" b="66106"/>
          <a:stretch/>
        </p:blipFill>
        <p:spPr>
          <a:xfrm flipH="1">
            <a:off x="449701" y="1045379"/>
            <a:ext cx="1682157" cy="1723304"/>
          </a:xfrm>
          <a:prstGeom prst="ellipse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80" t="-4201" r="-12011" b="63108"/>
          <a:stretch/>
        </p:blipFill>
        <p:spPr>
          <a:xfrm>
            <a:off x="6851563" y="965396"/>
            <a:ext cx="1886629" cy="1886629"/>
          </a:xfrm>
          <a:prstGeom prst="ellipse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0F1858-095E-4B3F-6C2F-5CE6AAD4C486}"/>
              </a:ext>
            </a:extLst>
          </p:cNvPr>
          <p:cNvSpPr txBox="1"/>
          <p:nvPr/>
        </p:nvSpPr>
        <p:spPr>
          <a:xfrm>
            <a:off x="4973922" y="2852026"/>
            <a:ext cx="3823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Font typeface="Arial" panose="020B0604020202020204" pitchFamily="34" charset="0"/>
              <a:buNone/>
            </a:pPr>
            <a:r>
              <a:rPr lang="ru-RU" sz="1800" dirty="0">
                <a:latin typeface="+mj-lt"/>
              </a:rPr>
              <a:t>Ветеринар.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B565A9-5948-7414-841E-FA3B4BE12C43}"/>
              </a:ext>
            </a:extLst>
          </p:cNvPr>
          <p:cNvSpPr txBox="1"/>
          <p:nvPr/>
        </p:nvSpPr>
        <p:spPr>
          <a:xfrm>
            <a:off x="366447" y="2832944"/>
            <a:ext cx="38036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dirty="0">
                <a:latin typeface="+mj-lt"/>
              </a:rPr>
              <a:t>Строитель.</a:t>
            </a:r>
          </a:p>
        </p:txBody>
      </p:sp>
    </p:spTree>
    <p:extLst>
      <p:ext uri="{BB962C8B-B14F-4D97-AF65-F5344CB8AC3E}">
        <p14:creationId xmlns:p14="http://schemas.microsoft.com/office/powerpoint/2010/main" val="332507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>
            <a:extLst>
              <a:ext uri="{FF2B5EF4-FFF2-40B4-BE49-F238E27FC236}">
                <a16:creationId xmlns:a16="http://schemas.microsoft.com/office/drawing/2014/main" xmlns="" id="{AF863FD7-4571-18C0-1051-FB160D91EF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9" t="-1467" r="12846" b="27241"/>
          <a:stretch/>
        </p:blipFill>
        <p:spPr>
          <a:xfrm>
            <a:off x="5960011" y="310190"/>
            <a:ext cx="2999032" cy="2249274"/>
          </a:xfrm>
          <a:prstGeom prst="roundRect">
            <a:avLst/>
          </a:prstGeom>
        </p:spPr>
      </p:pic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1544332C-7E9D-1A2D-08E7-DE921219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" y="144893"/>
            <a:ext cx="7886700" cy="33059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Традиция нашей семьи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9" name="Скругленный прямоугольник 18">
            <a:extLst>
              <a:ext uri="{FF2B5EF4-FFF2-40B4-BE49-F238E27FC236}">
                <a16:creationId xmlns:a16="http://schemas.microsoft.com/office/drawing/2014/main" xmlns="" id="{0DDBCE0E-C141-644A-23DF-B52D640784C1}"/>
              </a:ext>
            </a:extLst>
          </p:cNvPr>
          <p:cNvSpPr/>
          <p:nvPr/>
        </p:nvSpPr>
        <p:spPr>
          <a:xfrm>
            <a:off x="3456432" y="3158960"/>
            <a:ext cx="5502611" cy="3699040"/>
          </a:xfrm>
          <a:prstGeom prst="roundRect">
            <a:avLst>
              <a:gd name="adj" fmla="val 11613"/>
            </a:avLst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аголовок 1">
            <a:extLst>
              <a:ext uri="{FF2B5EF4-FFF2-40B4-BE49-F238E27FC236}">
                <a16:creationId xmlns:a16="http://schemas.microsoft.com/office/drawing/2014/main" xmlns="" id="{271A61E7-B238-E73C-3B0C-076F30B90253}"/>
              </a:ext>
            </a:extLst>
          </p:cNvPr>
          <p:cNvSpPr txBox="1">
            <a:spLocks/>
          </p:cNvSpPr>
          <p:nvPr/>
        </p:nvSpPr>
        <p:spPr>
          <a:xfrm>
            <a:off x="308610" y="1084526"/>
            <a:ext cx="4976622" cy="1620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Каравай — это популярное обрядовое хлебобулочное изделие восточных славян, которое в большинстве случаев подавали на свадебное торжество в качестве угощения для всех гостей. Традиция печь этот искусный хлеб была позаимствована славянами еще у египтян, которые изготавливали круглые изделия, символизирующие благополучие и достаток.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xmlns="" id="{A51C2725-ADAE-63A7-D19F-881C188F0291}"/>
              </a:ext>
            </a:extLst>
          </p:cNvPr>
          <p:cNvSpPr/>
          <p:nvPr/>
        </p:nvSpPr>
        <p:spPr>
          <a:xfrm>
            <a:off x="4572000" y="2724104"/>
            <a:ext cx="4387043" cy="598937"/>
          </a:xfrm>
          <a:prstGeom prst="roundRect">
            <a:avLst>
              <a:gd name="adj" fmla="val 50000"/>
            </a:avLst>
          </a:prstGeom>
          <a:solidFill>
            <a:srgbClr val="6D8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xmlns="" id="{370C0C0E-6B83-F379-C98A-7DA990DB1D78}"/>
              </a:ext>
            </a:extLst>
          </p:cNvPr>
          <p:cNvSpPr txBox="1">
            <a:spLocks/>
          </p:cNvSpPr>
          <p:nvPr/>
        </p:nvSpPr>
        <p:spPr>
          <a:xfrm>
            <a:off x="3950208" y="3453265"/>
            <a:ext cx="4713837" cy="2320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dirty="0"/>
              <a:t>Мои родители с детства поздравляли меня в день рождения песней: «Как на Дениса именины испекли мы каравай», но сам каравай в нашей семье превратился в праздничный торт, который обычно готовит моя мама или бабушка.</a:t>
            </a:r>
          </a:p>
          <a:p>
            <a:pPr algn="r"/>
            <a:endParaRPr lang="ru-RU" sz="1600" dirty="0"/>
          </a:p>
          <a:p>
            <a:pPr algn="r"/>
            <a:r>
              <a:rPr lang="ru-RU" sz="1600" dirty="0"/>
              <a:t>Однажды мы решили поздравить с днем рождения бабушку – песней и караваем. После чего мы стали поздравлять так всех членов нашей семьи, вот </a:t>
            </a:r>
            <a:r>
              <a:rPr lang="ru-RU" sz="1600" dirty="0" smtClean="0"/>
              <a:t>так</a:t>
            </a:r>
            <a:r>
              <a:rPr lang="ru-RU" sz="1600" dirty="0" smtClean="0"/>
              <a:t> </a:t>
            </a:r>
            <a:r>
              <a:rPr lang="ru-RU" sz="1600" dirty="0"/>
              <a:t>родилась </a:t>
            </a:r>
            <a:r>
              <a:rPr lang="ru-RU" sz="1600" dirty="0" smtClean="0"/>
              <a:t>наша семейная</a:t>
            </a:r>
            <a:r>
              <a:rPr lang="ru-RU" sz="1600" dirty="0" smtClean="0"/>
              <a:t> </a:t>
            </a:r>
            <a:r>
              <a:rPr lang="ru-RU" sz="1600" dirty="0"/>
              <a:t>традиция.   </a:t>
            </a:r>
            <a:endParaRPr lang="ru-RU" sz="1400" dirty="0"/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8E712296-C6EA-A233-EDAB-1B640DE631FC}"/>
              </a:ext>
            </a:extLst>
          </p:cNvPr>
          <p:cNvSpPr txBox="1">
            <a:spLocks/>
          </p:cNvSpPr>
          <p:nvPr/>
        </p:nvSpPr>
        <p:spPr>
          <a:xfrm>
            <a:off x="308610" y="630373"/>
            <a:ext cx="5508775" cy="457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3A49CD"/>
                </a:solidFill>
                <a:latin typeface="Arial Black" panose="020B0A04020102020204" pitchFamily="34" charset="0"/>
              </a:rPr>
              <a:t>Каравай</a:t>
            </a: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xmlns="" id="{82E1D28E-49A1-4F24-E9E7-6E1C7CBA8CCC}"/>
              </a:ext>
            </a:extLst>
          </p:cNvPr>
          <p:cNvSpPr txBox="1">
            <a:spLocks/>
          </p:cNvSpPr>
          <p:nvPr/>
        </p:nvSpPr>
        <p:spPr>
          <a:xfrm>
            <a:off x="4690873" y="2854328"/>
            <a:ext cx="3623310" cy="457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В моей семье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AA91C7CF-77CF-A167-6B33-A1B3F65DB112}"/>
              </a:ext>
            </a:extLst>
          </p:cNvPr>
          <p:cNvSpPr/>
          <p:nvPr/>
        </p:nvSpPr>
        <p:spPr>
          <a:xfrm>
            <a:off x="8369047" y="2724104"/>
            <a:ext cx="589997" cy="589997"/>
          </a:xfrm>
          <a:prstGeom prst="ellipse">
            <a:avLst/>
          </a:prstGeom>
          <a:solidFill>
            <a:srgbClr val="DDE8FD"/>
          </a:solidFill>
          <a:ln w="38100">
            <a:solidFill>
              <a:srgbClr val="3A49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A49CD"/>
              </a:solidFill>
            </a:endParaRP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xmlns="" id="{FC5D457D-FD8C-A47B-7B52-CA39352457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0775"/>
            <a:ext cx="9144000" cy="25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22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313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Light</vt:lpstr>
      <vt:lpstr>Calibri</vt:lpstr>
      <vt:lpstr>Calibri Light</vt:lpstr>
      <vt:lpstr>Тема Office</vt:lpstr>
      <vt:lpstr>Презентация PowerPoint</vt:lpstr>
      <vt:lpstr>Презентация PowerPoint</vt:lpstr>
      <vt:lpstr> Меня зовут  </vt:lpstr>
      <vt:lpstr>Моя мама</vt:lpstr>
      <vt:lpstr> Традиция нашей семьи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Истомин</dc:creator>
  <cp:lastModifiedBy>Александра Викториновна</cp:lastModifiedBy>
  <cp:revision>16</cp:revision>
  <dcterms:created xsi:type="dcterms:W3CDTF">2022-10-05T16:13:17Z</dcterms:created>
  <dcterms:modified xsi:type="dcterms:W3CDTF">2022-10-06T07:36:26Z</dcterms:modified>
</cp:coreProperties>
</file>